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68" r:id="rId4"/>
    <p:sldId id="277" r:id="rId5"/>
    <p:sldId id="269" r:id="rId6"/>
    <p:sldId id="281" r:id="rId7"/>
    <p:sldId id="278" r:id="rId8"/>
    <p:sldId id="279" r:id="rId9"/>
    <p:sldId id="280" r:id="rId10"/>
    <p:sldId id="275" r:id="rId11"/>
    <p:sldId id="276" r:id="rId12"/>
    <p:sldId id="274" r:id="rId13"/>
    <p:sldId id="266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b6c68a99f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b6c68a99f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Distribution is as expected from analytical calcs</a:t>
            </a:r>
          </a:p>
          <a:p>
            <a:r>
              <a:rPr lang="en-US" dirty="0"/>
              <a:t>Initially, the density drops for points near the center as the gaussian diffuses, while it rises much faster than exponentially around the edges as density diffuses into those regions.</a:t>
            </a:r>
          </a:p>
          <a:p>
            <a:r>
              <a:rPr lang="en-US" dirty="0"/>
              <a:t>Trajectories are split, as they are sampled from what tends towards a cosine peak.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Growth rate is as predicted by analytical </a:t>
            </a:r>
            <a:r>
              <a:rPr lang="en-US" dirty="0" err="1"/>
              <a:t>calculuations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074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 early-time qualitative behavior.</a:t>
            </a:r>
          </a:p>
          <a:p>
            <a:r>
              <a:rPr lang="en-US" dirty="0"/>
              <a:t>Paths converge as the distribution flattens and relative amplitudes become very similar, even as absolute difference between highest and lowest points increase.</a:t>
            </a:r>
          </a:p>
          <a:p>
            <a:r>
              <a:rPr lang="en-US" dirty="0"/>
              <a:t>Slower convergence as diffusive behavior continues for a long time, and does not seem to fully end.</a:t>
            </a:r>
          </a:p>
          <a:p>
            <a:r>
              <a:rPr lang="en-US" dirty="0"/>
              <a:t>Growth rate is as predicted by analytical </a:t>
            </a:r>
            <a:r>
              <a:rPr lang="en-US" dirty="0" err="1"/>
              <a:t>calculuations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63234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b6c68a99f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b6c68a99f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Neutron Diffusion</a:t>
            </a:r>
            <a:br>
              <a:rPr lang="en" dirty="0"/>
            </a:br>
            <a:r>
              <a:rPr lang="en" dirty="0"/>
              <a:t>via Finite Difference Methods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Robin Newby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946" y="170253"/>
            <a:ext cx="1811113" cy="20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7574" y="245669"/>
            <a:ext cx="1576893" cy="29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utrons_C=1_D=1_t=0.0012_T=12242_hx=0.0990_L=10_FTCS_bound=0">
            <a:hlinkClick r:id="" action="ppaction://media"/>
            <a:extLst>
              <a:ext uri="{FF2B5EF4-FFF2-40B4-BE49-F238E27FC236}">
                <a16:creationId xmlns:a16="http://schemas.microsoft.com/office/drawing/2014/main" id="{F4FE8429-04F0-3D5A-A1C0-189D2D998E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89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utrons_C=1_D=1_t=0.0013_T=12000_hx=0.1000_L=10_FTCS_bound=1">
            <a:hlinkClick r:id="" action="ppaction://media"/>
            <a:extLst>
              <a:ext uri="{FF2B5EF4-FFF2-40B4-BE49-F238E27FC236}">
                <a16:creationId xmlns:a16="http://schemas.microsoft.com/office/drawing/2014/main" id="{1AD14AB9-B812-CF0F-D1E1-4B243E4042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766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EF7FA-4F44-F0D3-C298-15CE7EB6C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3C96E-ECA4-AFF1-7A71-79ECFE833A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FTCS and LAX methods both work well.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D3B45"/>
                </a:solidFill>
                <a:latin typeface="Lato Extended"/>
              </a:rPr>
              <a:t>Fourier methods would help clarify behavior for Neumann boundary conditions.</a:t>
            </a:r>
            <a:endParaRPr lang="en-US" b="0" i="0" dirty="0">
              <a:solidFill>
                <a:srgbClr val="2D3B45"/>
              </a:solidFill>
              <a:effectLst/>
              <a:latin typeface="Lato Extended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595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19" name="Google Shape;119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</a:rPr>
              <a:t>Alejandro L. Garcia. </a:t>
            </a:r>
            <a:r>
              <a:rPr lang="en-US" sz="1600" i="1" dirty="0">
                <a:solidFill>
                  <a:schemeClr val="dk1"/>
                </a:solidFill>
              </a:rPr>
              <a:t>Numerical Methods for Physics (Python)</a:t>
            </a:r>
            <a:r>
              <a:rPr lang="en-US" sz="1600" dirty="0">
                <a:solidFill>
                  <a:schemeClr val="dk1"/>
                </a:solidFill>
              </a:rPr>
              <a:t>. (CreateSpace Independent Publishing, 2017).</a:t>
            </a:r>
          </a:p>
          <a:p>
            <a:pPr marL="342900" lvl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</a:rPr>
              <a:t>Stacey, W. M. </a:t>
            </a:r>
            <a:r>
              <a:rPr lang="en-US" sz="1600" i="1" dirty="0">
                <a:solidFill>
                  <a:schemeClr val="dk1"/>
                </a:solidFill>
              </a:rPr>
              <a:t>Nuclear Reactor Physics</a:t>
            </a:r>
            <a:r>
              <a:rPr lang="en-US" sz="1600" dirty="0">
                <a:solidFill>
                  <a:schemeClr val="dk1"/>
                </a:solidFill>
              </a:rPr>
              <a:t>. (Wiley-VCH, 2007).</a:t>
            </a:r>
          </a:p>
          <a:p>
            <a:pPr marL="342900" lvl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</a:rPr>
              <a:t>Lewis, E. E. Fundamentals of Nuclear Reactor Physics. (Elsevier, 2008).</a:t>
            </a:r>
          </a:p>
          <a:p>
            <a:pPr marL="342900" lvl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</a:rPr>
              <a:t>Noh, T. </a:t>
            </a:r>
            <a:r>
              <a:rPr lang="en-US" sz="1600" i="1" dirty="0">
                <a:solidFill>
                  <a:schemeClr val="dk1"/>
                </a:solidFill>
              </a:rPr>
              <a:t>A Study on Diffusion Approximations to Neutron Transport Boundary Conditions</a:t>
            </a:r>
            <a:r>
              <a:rPr lang="en-US" sz="1600" dirty="0">
                <a:solidFill>
                  <a:schemeClr val="dk1"/>
                </a:solidFill>
              </a:rPr>
              <a:t>. J. of </a:t>
            </a:r>
            <a:r>
              <a:rPr lang="en-US" sz="1600" dirty="0" err="1">
                <a:solidFill>
                  <a:schemeClr val="dk1"/>
                </a:solidFill>
              </a:rPr>
              <a:t>Nucl</a:t>
            </a:r>
            <a:r>
              <a:rPr lang="en-US" sz="1600" dirty="0">
                <a:solidFill>
                  <a:schemeClr val="dk1"/>
                </a:solidFill>
              </a:rPr>
              <a:t>. Fuel Cycle and waste Technol. 16, 203–209 (2018).</a:t>
            </a:r>
          </a:p>
          <a:p>
            <a:pPr marL="342900" lvl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dirty="0" err="1">
                <a:solidFill>
                  <a:schemeClr val="dk1"/>
                </a:solidFill>
              </a:rPr>
              <a:t>Moin</a:t>
            </a:r>
            <a:r>
              <a:rPr lang="en-US" sz="1600" dirty="0">
                <a:solidFill>
                  <a:schemeClr val="dk1"/>
                </a:solidFill>
              </a:rPr>
              <a:t>, P. </a:t>
            </a:r>
            <a:r>
              <a:rPr lang="en-US" sz="1600" i="1" dirty="0">
                <a:solidFill>
                  <a:schemeClr val="dk1"/>
                </a:solidFill>
              </a:rPr>
              <a:t>Fundamentals of engineering numerical analysis</a:t>
            </a:r>
            <a:r>
              <a:rPr lang="en-US" sz="1600" dirty="0">
                <a:solidFill>
                  <a:schemeClr val="dk1"/>
                </a:solidFill>
              </a:rPr>
              <a:t>. (Cambridge University Press, 2010).</a:t>
            </a:r>
          </a:p>
          <a:p>
            <a:pPr marL="342900" lvl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600" dirty="0">
                <a:solidFill>
                  <a:schemeClr val="dk1"/>
                </a:solidFill>
              </a:rPr>
              <a:t>Ali, A. H. </a:t>
            </a:r>
            <a:r>
              <a:rPr lang="en-US" sz="1600" i="1" dirty="0">
                <a:solidFill>
                  <a:schemeClr val="dk1"/>
                </a:solidFill>
              </a:rPr>
              <a:t>et al</a:t>
            </a:r>
            <a:r>
              <a:rPr lang="en-US" sz="1600" dirty="0">
                <a:solidFill>
                  <a:schemeClr val="dk1"/>
                </a:solidFill>
              </a:rPr>
              <a:t>. A Comparison of Finite Difference and Finite Volume Methods with Numerical Simulations: Burgers Equation Model. </a:t>
            </a:r>
            <a:r>
              <a:rPr lang="en-US" sz="1600" i="1" dirty="0">
                <a:solidFill>
                  <a:schemeClr val="dk1"/>
                </a:solidFill>
              </a:rPr>
              <a:t>Complexity</a:t>
            </a:r>
            <a:r>
              <a:rPr lang="en-US" sz="1600" dirty="0">
                <a:solidFill>
                  <a:schemeClr val="dk1"/>
                </a:solidFill>
              </a:rPr>
              <a:t> 2022, e9367638 (2022).</a:t>
            </a:r>
          </a:p>
          <a:p>
            <a:pPr marL="177800" lvl="0" indent="-17780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7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Neutron Diffusion</a:t>
            </a:r>
            <a:endParaRPr dirty="0"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5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Simplified model for Neutron Transport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D3B45"/>
                </a:solidFill>
                <a:latin typeface="Lato Extended"/>
              </a:rPr>
              <a:t>Toy model of Nuclear Material</a:t>
            </a:r>
            <a:endParaRPr lang="en-US" b="0" i="0" dirty="0">
              <a:solidFill>
                <a:srgbClr val="2D3B45"/>
              </a:solidFill>
              <a:effectLst/>
              <a:latin typeface="Lato Extended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Diffusion Term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D3B45"/>
                </a:solidFill>
                <a:latin typeface="Lato Extended"/>
              </a:rPr>
              <a:t>Stimulated Creation Term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Solved via Finite Difference Methods: FTCS, LAX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pic>
        <p:nvPicPr>
          <p:cNvPr id="3" name="Picture 2" descr="Neutron Diffusion Equation&#10;partial n of x and t equals D laplace n + C n">
            <a:extLst>
              <a:ext uri="{FF2B5EF4-FFF2-40B4-BE49-F238E27FC236}">
                <a16:creationId xmlns:a16="http://schemas.microsoft.com/office/drawing/2014/main" id="{BBABBD3B-EF62-F296-2748-F9E3CF307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108" y="3248823"/>
            <a:ext cx="7226470" cy="14844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ABC82-067D-9B22-002C-158143E8A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FTCS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7200D6-5C5E-2CB1-28D6-45DBF1C761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Forward time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D3B45"/>
                </a:solidFill>
                <a:latin typeface="Lato Extended"/>
              </a:rPr>
              <a:t>Centered Space</a:t>
            </a:r>
            <a:endParaRPr lang="en-US" b="0" i="0" dirty="0">
              <a:solidFill>
                <a:srgbClr val="2D3B45"/>
              </a:solidFill>
              <a:effectLst/>
              <a:latin typeface="Lato Extended"/>
            </a:endParaRPr>
          </a:p>
          <a:p>
            <a:endParaRPr lang="en-US" dirty="0"/>
          </a:p>
        </p:txBody>
      </p:sp>
      <p:pic>
        <p:nvPicPr>
          <p:cNvPr id="5" name="Picture 4" descr="A picture containing diagram, line, parallel&#10;&#10;Description automatically generated">
            <a:extLst>
              <a:ext uri="{FF2B5EF4-FFF2-40B4-BE49-F238E27FC236}">
                <a16:creationId xmlns:a16="http://schemas.microsoft.com/office/drawing/2014/main" id="{CDFE64C5-795C-FB0E-D1E5-41B0784AB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062" y="1152475"/>
            <a:ext cx="3177238" cy="282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723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ABC82-067D-9B22-002C-158143E8A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7200D6-5C5E-2CB1-28D6-45DBF1C76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5243973" cy="341640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Replaces sampled points with the average of their neighbors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When calculating for point at (</a:t>
            </a:r>
            <a:r>
              <a:rPr lang="en-US" b="0" i="0" dirty="0" err="1">
                <a:solidFill>
                  <a:srgbClr val="2D3B45"/>
                </a:solidFill>
                <a:effectLst/>
                <a:latin typeface="Lato Extended"/>
              </a:rPr>
              <a:t>i,j</a:t>
            </a: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), only does this averaging for the term that acts at (</a:t>
            </a:r>
            <a:r>
              <a:rPr lang="en-US" b="0" i="0" dirty="0" err="1">
                <a:solidFill>
                  <a:srgbClr val="2D3B45"/>
                </a:solidFill>
                <a:effectLst/>
                <a:latin typeface="Lato Extended"/>
              </a:rPr>
              <a:t>i,j</a:t>
            </a: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); derivatives calculated normally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D3B45"/>
              </a:solidFill>
              <a:effectLst/>
              <a:latin typeface="Lato Extended"/>
            </a:endParaRPr>
          </a:p>
          <a:p>
            <a:endParaRPr lang="en-US" dirty="0"/>
          </a:p>
        </p:txBody>
      </p:sp>
      <p:pic>
        <p:nvPicPr>
          <p:cNvPr id="6" name="Picture 5" descr="A picture containing diagram, line, parallel&#10;&#10;Description automatically generated">
            <a:extLst>
              <a:ext uri="{FF2B5EF4-FFF2-40B4-BE49-F238E27FC236}">
                <a16:creationId xmlns:a16="http://schemas.microsoft.com/office/drawing/2014/main" id="{07AF2336-5196-CB76-A8E8-7E719D22F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062" y="1152475"/>
            <a:ext cx="3177238" cy="282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778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ABC82-067D-9B22-002C-158143E8A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FTCS vs LAX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7200D6-5C5E-2CB1-28D6-45DBF1C761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FTCS has stricter stability criteria, but is more accurate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D3B45"/>
                </a:solidFill>
                <a:latin typeface="Lato Extended"/>
              </a:rPr>
              <a:t>LAX is more stable, but has diffusive behavior built in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D3B45"/>
              </a:solidFill>
              <a:effectLst/>
              <a:latin typeface="Lato Extended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361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8B0E4-3F83-9F16-D027-58044184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Initial Conditions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38F39-BCB0-8F3E-4439-E3437AD4C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017845" cy="3416400"/>
          </a:xfrm>
        </p:spPr>
        <p:txBody>
          <a:bodyPr/>
          <a:lstStyle/>
          <a:p>
            <a:r>
              <a:rPr lang="en-US" dirty="0"/>
              <a:t>2D un-normalized Gaussian</a:t>
            </a:r>
          </a:p>
          <a:p>
            <a:r>
              <a:rPr lang="en-US" dirty="0"/>
              <a:t>Whoops!</a:t>
            </a:r>
          </a:p>
          <a:p>
            <a:r>
              <a:rPr lang="en-US" dirty="0"/>
              <a:t>Normalization irrelevant</a:t>
            </a:r>
          </a:p>
          <a:p>
            <a:endParaRPr lang="en-US" dirty="0"/>
          </a:p>
        </p:txBody>
      </p:sp>
      <p:pic>
        <p:nvPicPr>
          <p:cNvPr id="5" name="Picture 4" descr="A picture containing diagram, sketch, design&#10;&#10;Description automatically generated">
            <a:extLst>
              <a:ext uri="{FF2B5EF4-FFF2-40B4-BE49-F238E27FC236}">
                <a16:creationId xmlns:a16="http://schemas.microsoft.com/office/drawing/2014/main" id="{EBF910E2-5AC7-2544-9048-5A75445351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3"/>
          <a:stretch/>
        </p:blipFill>
        <p:spPr>
          <a:xfrm>
            <a:off x="4147458" y="1"/>
            <a:ext cx="4996542" cy="509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046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ABC82-067D-9B22-002C-158143E8A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FTCS vs LAX</a:t>
            </a:r>
          </a:p>
        </p:txBody>
      </p:sp>
      <p:pic>
        <p:nvPicPr>
          <p:cNvPr id="11" name="Picture 10" descr="A picture containing diagram, screenshot, design&#10;&#10;Description automatically generated">
            <a:extLst>
              <a:ext uri="{FF2B5EF4-FFF2-40B4-BE49-F238E27FC236}">
                <a16:creationId xmlns:a16="http://schemas.microsoft.com/office/drawing/2014/main" id="{EE8E718D-03A1-8963-63F0-13F734261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017724"/>
            <a:ext cx="4125775" cy="4125775"/>
          </a:xfrm>
          <a:prstGeom prst="rect">
            <a:avLst/>
          </a:prstGeom>
        </p:spPr>
      </p:pic>
      <p:pic>
        <p:nvPicPr>
          <p:cNvPr id="13" name="Picture 12" descr="A picture containing sketch, diagram, design&#10;&#10;Description automatically generated">
            <a:extLst>
              <a:ext uri="{FF2B5EF4-FFF2-40B4-BE49-F238E27FC236}">
                <a16:creationId xmlns:a16="http://schemas.microsoft.com/office/drawing/2014/main" id="{6D8ED35A-3325-3808-C035-1CD3B8AD8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25" y="1017725"/>
            <a:ext cx="4125775" cy="412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55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EF7FA-4F44-F0D3-C298-15CE7EB6C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72484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 dirty="0"/>
              <a:t>Dirichlet Behavior</a:t>
            </a:r>
          </a:p>
        </p:txBody>
      </p:sp>
      <p:pic>
        <p:nvPicPr>
          <p:cNvPr id="7" name="Picture 6" descr="A picture containing text, line, diagram, plot&#10;&#10;Description automatically generated">
            <a:extLst>
              <a:ext uri="{FF2B5EF4-FFF2-40B4-BE49-F238E27FC236}">
                <a16:creationId xmlns:a16="http://schemas.microsoft.com/office/drawing/2014/main" id="{294FFE87-D851-20E3-FB1A-06B9ED282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5184"/>
            <a:ext cx="4505524" cy="4542035"/>
          </a:xfrm>
          <a:prstGeom prst="rect">
            <a:avLst/>
          </a:prstGeom>
        </p:spPr>
      </p:pic>
      <p:pic>
        <p:nvPicPr>
          <p:cNvPr id="9" name="Picture 8" descr="A picture containing line, text, diagram, plot&#10;&#10;Description automatically generated">
            <a:extLst>
              <a:ext uri="{FF2B5EF4-FFF2-40B4-BE49-F238E27FC236}">
                <a16:creationId xmlns:a16="http://schemas.microsoft.com/office/drawing/2014/main" id="{97FF2958-63B1-85C7-BA4E-24E448ADEE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645184"/>
            <a:ext cx="4505524" cy="449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25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EF7FA-4F44-F0D3-C298-15CE7EB6C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72484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 dirty="0"/>
              <a:t>Neumann Behavior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4FFE87-D851-20E3-FB1A-06B9ED282CA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265" y="645184"/>
            <a:ext cx="4396994" cy="45420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FF2958-63B1-85C7-BA4E-24E448ADEE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607533" y="645184"/>
            <a:ext cx="4434458" cy="449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50309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2940</TotalTime>
  <Words>393</Words>
  <Application>Microsoft Office PowerPoint</Application>
  <PresentationFormat>On-screen Show (16:9)</PresentationFormat>
  <Paragraphs>42</Paragraphs>
  <Slides>13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Lato Extended</vt:lpstr>
      <vt:lpstr>Simple Light</vt:lpstr>
      <vt:lpstr>Neutron Diffusion via Finite Difference Methods</vt:lpstr>
      <vt:lpstr>Neutron Diffusion</vt:lpstr>
      <vt:lpstr>FTCS</vt:lpstr>
      <vt:lpstr>LAX</vt:lpstr>
      <vt:lpstr>FTCS vs LAX</vt:lpstr>
      <vt:lpstr>Initial Conditions</vt:lpstr>
      <vt:lpstr>FTCS vs LAX</vt:lpstr>
      <vt:lpstr>Dirichlet Behavior</vt:lpstr>
      <vt:lpstr>Neumann Behavior</vt:lpstr>
      <vt:lpstr>PowerPoint Presentation</vt:lpstr>
      <vt:lpstr>PowerPoint Presentation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Structural Complexity in the Hubbard Model</dc:title>
  <dc:creator>Robert Newby</dc:creator>
  <cp:lastModifiedBy>Robert Newby</cp:lastModifiedBy>
  <cp:revision>19</cp:revision>
  <dcterms:modified xsi:type="dcterms:W3CDTF">2023-05-22T01:05:44Z</dcterms:modified>
</cp:coreProperties>
</file>